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57" r:id="rId3"/>
    <p:sldId id="270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09" autoAdjust="0"/>
  </p:normalViewPr>
  <p:slideViewPr>
    <p:cSldViewPr snapToGrid="0" snapToObjects="1">
      <p:cViewPr>
        <p:scale>
          <a:sx n="94" d="100"/>
          <a:sy n="94" d="100"/>
        </p:scale>
        <p:origin x="-96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6FE22-004A-4549-A15F-2F43454AC829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1534A-A743-7B46-86AB-AE3CF053F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63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72356-5E99-8744-A784-696F32DCAC79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47546-20CF-B141-8811-24679DDF6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5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B13D-4BAC-CB46-A67C-E022639AF1B1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4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806B7-2F69-8B45-A2E8-89848E0D509E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57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96FE-0FEB-9045-97FF-F0ABAA15F62E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8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180C-7FA0-7C40-9569-9B8239867975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9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40979-702D-3644-A007-324FB4C1320E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0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D33E-FDB3-2E45-BCF9-BED5ED73A85B}" type="datetime1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7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982B-2D40-EC43-B637-89A9D306C6C0}" type="datetime1">
              <a:rPr lang="ru-RU" smtClean="0"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32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040D-D2D4-F942-92C0-C0514072D5F3}" type="datetime1">
              <a:rPr lang="ru-RU" smtClean="0"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06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807D-5BC9-A945-8421-C011615E29EF}" type="datetime1">
              <a:rPr lang="ru-RU" smtClean="0"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37A8-13E0-8C4B-A8A7-11CD3ADD5286}" type="datetime1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4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15CB0-B99C-7746-BED9-CFD8F321D117}" type="datetime1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E12F-6C5D-6149-A932-D825DDB89CCE}" type="datetime1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A3CD-F34D-9E44-8037-D81606984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51" y="209505"/>
            <a:ext cx="6900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Продукты / Системы контроля доступа /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cs typeface="Arial"/>
              </a:rPr>
              <a:t>Механические замки + </a:t>
            </a:r>
            <a:r>
              <a:rPr lang="ru-RU" sz="1400" dirty="0" smtClean="0">
                <a:solidFill>
                  <a:srgbClr val="FF0000"/>
                </a:solidFill>
                <a:latin typeface="Arial"/>
                <a:cs typeface="Arial"/>
              </a:rPr>
              <a:t>Электрозащелки</a:t>
            </a:r>
            <a:endParaRPr lang="ru-RU" sz="14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51" y="757696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ЭЛЕКТРОЗАЩЕЛКИ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DORMA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7" name="Изображение 6" descr="SVETA:КУНЦЕВО:IBU-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186" y="4680023"/>
            <a:ext cx="967233" cy="1209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 rotWithShape="1">
          <a:blip r:embed="rId3"/>
          <a:srcRect l="17521" t="17521" r="13755" b="13755"/>
          <a:stretch/>
        </p:blipFill>
        <p:spPr>
          <a:xfrm>
            <a:off x="405890" y="2098691"/>
            <a:ext cx="3816000" cy="3816000"/>
          </a:xfrm>
          <a:prstGeom prst="rect">
            <a:avLst/>
          </a:prstGeom>
          <a:ln>
            <a:solidFill>
              <a:srgbClr val="D9D9D9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88051" y="1219361"/>
            <a:ext cx="7664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ДИСТАНЦИОННОЕ УПРАВЛЕНИЕ </a:t>
            </a:r>
          </a:p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И КОНТРОЛЬ НАД СОСТОЯНИЕМ ДВЕРИ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6800" y="2059200"/>
            <a:ext cx="414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КЛАССЫ ЗАЩЕЛОК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:</a:t>
            </a:r>
          </a:p>
          <a:p>
            <a:endParaRPr lang="en-US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FAIL-SECURE (</a:t>
            </a:r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нормально-закрытые</a:t>
            </a:r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)</a:t>
            </a:r>
            <a:endParaRPr lang="ru-RU" sz="1400" b="1" dirty="0" smtClean="0">
              <a:solidFill>
                <a:srgbClr val="FF0000"/>
              </a:solidFill>
              <a:latin typeface="Arial"/>
              <a:ea typeface="MS PGothic" charset="0"/>
              <a:cs typeface="Arial"/>
            </a:endParaRPr>
          </a:p>
          <a:p>
            <a:endParaRPr lang="ru-RU" sz="10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Без напряжения заблокирована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Для безопасности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помещения – охранная</a:t>
            </a:r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Для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блокировки распространения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огня – противопожарные серии</a:t>
            </a:r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endParaRPr lang="ru-RU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FAIL-SAFE (</a:t>
            </a:r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нормально-открытые</a:t>
            </a:r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)</a:t>
            </a:r>
          </a:p>
          <a:p>
            <a:endParaRPr lang="ru-RU" sz="10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Без напряжения разблокирована</a:t>
            </a:r>
          </a:p>
          <a:p>
            <a:pPr marL="285750" indent="-285750">
              <a:buFont typeface="Wingdings" charset="2"/>
              <a:buChar char="§"/>
            </a:pP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Для безопасности людей – эвакуационные двери</a:t>
            </a:r>
          </a:p>
        </p:txBody>
      </p:sp>
      <p:pic>
        <p:nvPicPr>
          <p:cNvPr id="12" name="Изображение 11" descr="DoLo_4c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40" y="205497"/>
            <a:ext cx="713629" cy="3669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51" y="209505"/>
            <a:ext cx="6900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Продукты / Системы контроля доступа /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cs typeface="Arial"/>
              </a:rPr>
              <a:t>Механические замки + </a:t>
            </a:r>
            <a:r>
              <a:rPr lang="ru-RU" sz="1400" dirty="0" smtClean="0">
                <a:solidFill>
                  <a:srgbClr val="FF0000"/>
                </a:solidFill>
                <a:latin typeface="Arial"/>
                <a:cs typeface="Arial"/>
              </a:rPr>
              <a:t>Электрозащелки</a:t>
            </a:r>
            <a:endParaRPr lang="ru-RU" sz="14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51" y="757696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ЭЛЕКТРОЗАЩЕЛКИ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DORMA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1" name="Picture 4" descr="117EA-RR_Innen"/>
          <p:cNvPicPr>
            <a:picLocks noChangeAspect="1" noChangeArrowheads="1"/>
          </p:cNvPicPr>
          <p:nvPr/>
        </p:nvPicPr>
        <p:blipFill>
          <a:blip r:embed="rId2">
            <a:lum bright="24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342" y="2374551"/>
            <a:ext cx="1331606" cy="342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587111" y="2607218"/>
            <a:ext cx="414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2.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При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блокировке рычаг удерживается вторым небольшим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рычажком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2294540" y="3778967"/>
            <a:ext cx="752110" cy="3725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6200000">
            <a:off x="1844505" y="2131196"/>
            <a:ext cx="752110" cy="3725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120626" y="3591187"/>
            <a:ext cx="4140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1.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При открывании рычаг должен иметь возможность свободно перемещаться по красной стрелке.</a:t>
            </a:r>
            <a:endParaRPr lang="en-US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8051" y="1219361"/>
            <a:ext cx="7664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ФУНКЦИОНИРОВАНИЕ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08948" y="1498104"/>
            <a:ext cx="41406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3.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Когда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нормально закрытая защёлка запитывается,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второй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рычажок перемещается вверх по синей стрелке 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–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защёлка разблокируется.</a:t>
            </a:r>
          </a:p>
          <a:p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31396" y="4571602"/>
            <a:ext cx="45072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Запитка может производиться</a:t>
            </a:r>
            <a:r>
              <a:rPr lang="en-US" sz="1400" b="1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:</a:t>
            </a:r>
            <a:endParaRPr lang="ru-RU" sz="1400" b="1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endParaRPr lang="en-US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Постоянным током (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100% ED –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может запитываться постоянно долго)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Такие защёлки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не в состоянии справляться с давлением со стороны ригеля двери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–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становится невозможной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разблокировка!</a:t>
            </a:r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pPr marL="285750" indent="-285750">
              <a:buFont typeface="Wingdings" charset="2"/>
              <a:buChar char="§"/>
            </a:pP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Переменным током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(AC)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– слышен зуммер, максимальная сила давления – 80 Н (8 кг)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</p:txBody>
      </p:sp>
      <p:pic>
        <p:nvPicPr>
          <p:cNvPr id="42" name="Изображение 41" descr="DoLo_4c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40" y="205497"/>
            <a:ext cx="713629" cy="36690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/>
          <p:cNvSpPr txBox="1"/>
          <p:nvPr/>
        </p:nvSpPr>
        <p:spPr>
          <a:xfrm>
            <a:off x="288051" y="1219361"/>
            <a:ext cx="7664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latin typeface="Arial"/>
                <a:cs typeface="Arial"/>
              </a:rPr>
              <a:t>ФУНКЦИЯ </a:t>
            </a:r>
            <a:r>
              <a:rPr lang="en-US" sz="1400" b="1" dirty="0">
                <a:solidFill>
                  <a:srgbClr val="FF0000"/>
                </a:solidFill>
                <a:latin typeface="Arial"/>
                <a:cs typeface="Arial"/>
              </a:rPr>
              <a:t>LUCKY STRIKE</a:t>
            </a:r>
            <a:endParaRPr lang="ru-RU" sz="1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051" y="209505"/>
            <a:ext cx="6900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Продукты / Системы контроля доступа /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cs typeface="Arial"/>
              </a:rPr>
              <a:t>Механические замки + </a:t>
            </a:r>
            <a:r>
              <a:rPr lang="ru-RU" sz="1400" dirty="0" smtClean="0">
                <a:solidFill>
                  <a:srgbClr val="FF0000"/>
                </a:solidFill>
                <a:latin typeface="Arial"/>
                <a:cs typeface="Arial"/>
              </a:rPr>
              <a:t>Электрозащелки</a:t>
            </a:r>
            <a:endParaRPr lang="ru-RU" sz="14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51" y="757696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ЭЛЕКТРОЗАЩЕЛКИ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DORMA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23" name="Группа 122"/>
          <p:cNvGrpSpPr/>
          <p:nvPr/>
        </p:nvGrpSpPr>
        <p:grpSpPr>
          <a:xfrm>
            <a:off x="1241773" y="2108313"/>
            <a:ext cx="6525438" cy="1928258"/>
            <a:chOff x="1707258" y="998657"/>
            <a:chExt cx="6525438" cy="1928258"/>
          </a:xfrm>
        </p:grpSpPr>
        <p:cxnSp>
          <p:nvCxnSpPr>
            <p:cNvPr id="74" name="Прямая со стрелкой 73"/>
            <p:cNvCxnSpPr/>
            <p:nvPr/>
          </p:nvCxnSpPr>
          <p:spPr>
            <a:xfrm flipV="1">
              <a:off x="3723127" y="1219361"/>
              <a:ext cx="0" cy="13697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flipV="1">
              <a:off x="3723127" y="2581212"/>
              <a:ext cx="445933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77" name="Прямоугольник 76"/>
            <p:cNvSpPr/>
            <p:nvPr/>
          </p:nvSpPr>
          <p:spPr>
            <a:xfrm flipH="1">
              <a:off x="4307858" y="1969214"/>
              <a:ext cx="217135" cy="61199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 flipH="1">
              <a:off x="4736075" y="1964761"/>
              <a:ext cx="217135" cy="61199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 flipH="1">
              <a:off x="5174405" y="1960308"/>
              <a:ext cx="217135" cy="61199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 flipH="1">
              <a:off x="5602622" y="1955855"/>
              <a:ext cx="217135" cy="61199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 flipH="1">
              <a:off x="6063263" y="1969216"/>
              <a:ext cx="1741424" cy="61199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4287036" y="1097280"/>
              <a:ext cx="1800000" cy="1470572"/>
            </a:xfrm>
            <a:prstGeom prst="rect">
              <a:avLst/>
            </a:prstGeom>
            <a:solidFill>
              <a:schemeClr val="bg1">
                <a:lumMod val="50000"/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6820368" y="1872704"/>
              <a:ext cx="131371" cy="193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H="1">
              <a:off x="6907082" y="1872704"/>
              <a:ext cx="131371" cy="193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91" name="Группа 90"/>
            <p:cNvGrpSpPr/>
            <p:nvPr/>
          </p:nvGrpSpPr>
          <p:grpSpPr>
            <a:xfrm>
              <a:off x="4884771" y="1274177"/>
              <a:ext cx="362993" cy="480829"/>
              <a:chOff x="6063263" y="3211768"/>
              <a:chExt cx="362993" cy="480829"/>
            </a:xfrm>
          </p:grpSpPr>
          <p:sp>
            <p:nvSpPr>
              <p:cNvPr id="89" name="Прямоугольник 88"/>
              <p:cNvSpPr/>
              <p:nvPr/>
            </p:nvSpPr>
            <p:spPr>
              <a:xfrm>
                <a:off x="6063263" y="3322277"/>
                <a:ext cx="176881" cy="25110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Трапеция 89"/>
              <p:cNvSpPr/>
              <p:nvPr/>
            </p:nvSpPr>
            <p:spPr>
              <a:xfrm rot="16200000">
                <a:off x="6092786" y="3359127"/>
                <a:ext cx="480829" cy="186111"/>
              </a:xfrm>
              <a:prstGeom prst="trapezoid">
                <a:avLst>
                  <a:gd name="adj" fmla="val 64074"/>
                </a:avLst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5" name="Группа 114"/>
            <p:cNvGrpSpPr/>
            <p:nvPr/>
          </p:nvGrpSpPr>
          <p:grpSpPr>
            <a:xfrm rot="2572741">
              <a:off x="4572817" y="998657"/>
              <a:ext cx="1044687" cy="941986"/>
              <a:chOff x="5894209" y="3450526"/>
              <a:chExt cx="1286984" cy="1138803"/>
            </a:xfrm>
          </p:grpSpPr>
          <p:sp>
            <p:nvSpPr>
              <p:cNvPr id="111" name="Дуга 110"/>
              <p:cNvSpPr/>
              <p:nvPr/>
            </p:nvSpPr>
            <p:spPr>
              <a:xfrm>
                <a:off x="6414277" y="3697091"/>
                <a:ext cx="537462" cy="551329"/>
              </a:xfrm>
              <a:prstGeom prst="arc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Дуга 111"/>
              <p:cNvSpPr/>
              <p:nvPr/>
            </p:nvSpPr>
            <p:spPr>
              <a:xfrm>
                <a:off x="6180066" y="3583442"/>
                <a:ext cx="894936" cy="918026"/>
              </a:xfrm>
              <a:prstGeom prst="arc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Дуга 112"/>
              <p:cNvSpPr/>
              <p:nvPr/>
            </p:nvSpPr>
            <p:spPr>
              <a:xfrm rot="338672">
                <a:off x="5894209" y="3450526"/>
                <a:ext cx="1286984" cy="1138803"/>
              </a:xfrm>
              <a:prstGeom prst="arc">
                <a:avLst>
                  <a:gd name="adj1" fmla="val 16200000"/>
                  <a:gd name="adj2" fmla="val 110096"/>
                </a:avLst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16" name="Группа 115"/>
            <p:cNvGrpSpPr/>
            <p:nvPr/>
          </p:nvGrpSpPr>
          <p:grpSpPr>
            <a:xfrm>
              <a:off x="6770242" y="1274177"/>
              <a:ext cx="362993" cy="480829"/>
              <a:chOff x="6063263" y="3211768"/>
              <a:chExt cx="362993" cy="480829"/>
            </a:xfrm>
          </p:grpSpPr>
          <p:sp>
            <p:nvSpPr>
              <p:cNvPr id="117" name="Прямоугольник 116"/>
              <p:cNvSpPr/>
              <p:nvPr/>
            </p:nvSpPr>
            <p:spPr>
              <a:xfrm>
                <a:off x="6063263" y="3322277"/>
                <a:ext cx="176881" cy="251109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Трапеция 117"/>
              <p:cNvSpPr/>
              <p:nvPr/>
            </p:nvSpPr>
            <p:spPr>
              <a:xfrm rot="16200000">
                <a:off x="6092786" y="3359127"/>
                <a:ext cx="480829" cy="186111"/>
              </a:xfrm>
              <a:prstGeom prst="trapezoid">
                <a:avLst>
                  <a:gd name="adj" fmla="val 64074"/>
                </a:avLst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4287036" y="2603827"/>
              <a:ext cx="17762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595959"/>
                  </a:solidFill>
                  <a:latin typeface="Arial"/>
                  <a:ea typeface="MS PGothic" charset="0"/>
                  <a:cs typeface="Arial"/>
                </a:rPr>
                <a:t>около 2 сек</a:t>
              </a:r>
              <a:r>
                <a:rPr lang="en-US" sz="1400" dirty="0" smtClean="0">
                  <a:solidFill>
                    <a:srgbClr val="595959"/>
                  </a:solidFill>
                  <a:latin typeface="Arial"/>
                  <a:ea typeface="MS PGothic" charset="0"/>
                  <a:cs typeface="Arial"/>
                </a:rPr>
                <a:t>.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783155" y="2619138"/>
              <a:ext cx="14495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595959"/>
                  </a:solidFill>
                  <a:latin typeface="Arial"/>
                  <a:ea typeface="MS PGothic" charset="0"/>
                  <a:cs typeface="Arial"/>
                </a:rPr>
                <a:t>t</a:t>
              </a:r>
              <a:endPara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07258" y="1246514"/>
              <a:ext cx="19876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rgbClr val="595959"/>
                  </a:solidFill>
                  <a:latin typeface="Arial"/>
                  <a:ea typeface="MS PGothic" charset="0"/>
                  <a:cs typeface="Arial"/>
                </a:rPr>
                <a:t>Входное напряжение на защелку 12-48 </a:t>
              </a:r>
              <a:r>
                <a:rPr lang="en-US" sz="1400" dirty="0" smtClean="0">
                  <a:solidFill>
                    <a:srgbClr val="595959"/>
                  </a:solidFill>
                  <a:latin typeface="Arial"/>
                  <a:ea typeface="MS PGothic" charset="0"/>
                  <a:cs typeface="Arial"/>
                </a:rPr>
                <a:t>V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375803" y="4486473"/>
            <a:ext cx="6110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В электрозащелках с 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Lucky Strike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допускается давление до 200 Н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!</a:t>
            </a:r>
          </a:p>
        </p:txBody>
      </p:sp>
      <p:pic>
        <p:nvPicPr>
          <p:cNvPr id="127" name="Изображение 126" descr="DoLo_4c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40" y="205497"/>
            <a:ext cx="713629" cy="36690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Номер слайда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51" y="209505"/>
            <a:ext cx="6900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Продукты / Системы контроля доступа /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cs typeface="Arial"/>
              </a:rPr>
              <a:t>Механические замки + </a:t>
            </a:r>
            <a:r>
              <a:rPr lang="ru-RU" sz="1400" dirty="0" smtClean="0">
                <a:solidFill>
                  <a:srgbClr val="FF0000"/>
                </a:solidFill>
                <a:latin typeface="Arial"/>
                <a:cs typeface="Arial"/>
              </a:rPr>
              <a:t>Электрозащелки</a:t>
            </a:r>
            <a:endParaRPr lang="ru-RU" sz="14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51" y="757696"/>
            <a:ext cx="4326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ЭЛЕКТРОЗАЩЕЛКИ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DORMA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6800" y="1504395"/>
            <a:ext cx="4140680" cy="489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ДОПОЛНИТЕЛЬНЫЕ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ФУНКЦИИ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: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А – ФУНКЦИЯ УДЕРЖАНИЯ</a:t>
            </a:r>
            <a:endParaRPr lang="ru-RU" sz="10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При кратковременной подаче питания срабатывает механизм электрозащелки и удерживает ее в разблокированном состоянии до момента открывания двери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(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функция арретирования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).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ru-RU" sz="1400" dirty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Только для нормально-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закрытых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защелок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  <a:endParaRPr lang="ru-RU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endParaRPr lang="ru-RU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Е </a:t>
            </a:r>
            <a:r>
              <a:rPr lang="ru-RU" sz="1400" b="1" dirty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– ФУНКЦИЯ </a:t>
            </a:r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ОТПИРАНИЯ</a:t>
            </a:r>
            <a:endParaRPr lang="ru-RU" sz="10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Небольшой рычажок механически отключает защелку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Дверь может быть открыта беспрепятственно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,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независимо от сигналов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 </a:t>
            </a:r>
            <a:endParaRPr lang="en-US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Только для нормально-закрытых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защелок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 </a:t>
            </a:r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Нельзя устанавливать на противопожарные двери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</a:p>
          <a:p>
            <a:endParaRPr lang="ru-RU" sz="1400" dirty="0" smtClean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  <a:p>
            <a:r>
              <a:rPr lang="en-US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RR</a:t>
            </a:r>
            <a:r>
              <a:rPr lang="ru-RU" sz="1400" b="1" dirty="0" smtClean="0">
                <a:solidFill>
                  <a:srgbClr val="FF0000"/>
                </a:solidFill>
                <a:latin typeface="Arial"/>
                <a:ea typeface="MS PGothic" charset="0"/>
                <a:cs typeface="Arial"/>
              </a:rPr>
              <a:t> – ФУНКЦИЯ МОНИТОРИНГА РИГЕЛЯ</a:t>
            </a:r>
          </a:p>
          <a:p>
            <a:r>
              <a:rPr lang="ru-RU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Плавающий контакт контролирует положение косого ригеля механического замка («дверь открыта» / «дверь закрыта»)</a:t>
            </a:r>
            <a:r>
              <a:rPr lang="en-US" sz="1400" dirty="0" smtClean="0">
                <a:solidFill>
                  <a:srgbClr val="595959"/>
                </a:solidFill>
                <a:latin typeface="Arial"/>
                <a:ea typeface="MS PGothic" charset="0"/>
                <a:cs typeface="Arial"/>
              </a:rPr>
              <a:t>.</a:t>
            </a:r>
            <a:endParaRPr lang="ru-RU" sz="1400" dirty="0">
              <a:solidFill>
                <a:srgbClr val="595959"/>
              </a:solidFill>
              <a:latin typeface="Arial"/>
              <a:ea typeface="MS PGothic" charset="0"/>
              <a:cs typeface="Arial"/>
            </a:endParaRPr>
          </a:p>
        </p:txBody>
      </p:sp>
      <p:pic>
        <p:nvPicPr>
          <p:cNvPr id="6" name="Изображение 5" descr="Снимок экрана 2013-08-20 в 15.27.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3" r="8245"/>
          <a:stretch/>
        </p:blipFill>
        <p:spPr>
          <a:xfrm>
            <a:off x="288051" y="2050268"/>
            <a:ext cx="3921510" cy="4237516"/>
          </a:xfrm>
          <a:prstGeom prst="rect">
            <a:avLst/>
          </a:prstGeom>
        </p:spPr>
      </p:pic>
      <p:pic>
        <p:nvPicPr>
          <p:cNvPr id="8" name="Изображение 7" descr="DoLo_4c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540" y="205497"/>
            <a:ext cx="713629" cy="3669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A3CD-F34D-9E44-8037-D81606984C1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304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tretyasv</cp:lastModifiedBy>
  <cp:revision>105</cp:revision>
  <dcterms:created xsi:type="dcterms:W3CDTF">2013-08-20T06:42:20Z</dcterms:created>
  <dcterms:modified xsi:type="dcterms:W3CDTF">2013-10-09T12:15:31Z</dcterms:modified>
</cp:coreProperties>
</file>